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3" r:id="rId4"/>
    <p:sldId id="285" r:id="rId5"/>
    <p:sldId id="268" r:id="rId6"/>
    <p:sldId id="305" r:id="rId7"/>
    <p:sldId id="284" r:id="rId8"/>
    <p:sldId id="269" r:id="rId9"/>
    <p:sldId id="270" r:id="rId10"/>
    <p:sldId id="272" r:id="rId11"/>
    <p:sldId id="275" r:id="rId12"/>
    <p:sldId id="273" r:id="rId13"/>
    <p:sldId id="276" r:id="rId14"/>
    <p:sldId id="309" r:id="rId15"/>
    <p:sldId id="310" r:id="rId16"/>
    <p:sldId id="311" r:id="rId17"/>
    <p:sldId id="279" r:id="rId18"/>
    <p:sldId id="280" r:id="rId19"/>
    <p:sldId id="283" r:id="rId20"/>
    <p:sldId id="312" r:id="rId21"/>
    <p:sldId id="301" r:id="rId22"/>
    <p:sldId id="265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2106" y="114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24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ourse163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5799" y="2979359"/>
            <a:ext cx="6452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比较教育学</a:t>
            </a:r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》MOOC</a:t>
            </a:r>
          </a:p>
          <a:p>
            <a:pPr algn="ctr"/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选课指南</a:t>
            </a:r>
            <a:endParaRPr lang="zh-CN" altLang="en-US" sz="5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768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5293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进入手机软件下载中心，下载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中国大学</a:t>
            </a:r>
            <a:r>
              <a:rPr lang="en-US" altLang="zh-CN" sz="2800" b="1" dirty="0">
                <a:solidFill>
                  <a:srgbClr val="FF0000"/>
                </a:solidFill>
              </a:rPr>
              <a:t>MOOC</a:t>
            </a:r>
            <a:r>
              <a:rPr lang="zh-CN" altLang="en-US" sz="2800" b="1" dirty="0"/>
              <a:t>”。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进入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，点击我的账号，进行登录或注册。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996" y="5802127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可使用网易邮箱账号或爱课程账号进行登录 ，也可使用第三方账号（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、微信、微博）进行登录。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若要使用新的账号登录，点击“注册”，注册完成点击登录即可。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0672" y="1124744"/>
            <a:ext cx="3391808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34" y="1088119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登录成功后，前往“我的账号”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“个人信息设置”填写昵称，点击保存。（格式必须为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西大+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sz="2800" b="1" dirty="0">
                <a:solidFill>
                  <a:srgbClr val="FF0000"/>
                </a:solidFill>
                <a:sym typeface="+mn-ea"/>
              </a:rPr>
              <a:t>，</a:t>
            </a:r>
            <a:r>
              <a:rPr lang="zh-CN" sz="2800" b="1" dirty="0">
                <a:sym typeface="+mn-ea"/>
              </a:rPr>
              <a:t>例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西大文学</a:t>
            </a:r>
            <a:r>
              <a:rPr lang="en-US" altLang="zh-CN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17</a:t>
            </a:r>
            <a:r>
              <a:rPr lang="zh-CN" altLang="en-US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张三</a:t>
            </a:r>
            <a:r>
              <a:rPr lang="en-US" altLang="zh-CN" sz="2800" b="1" dirty="0">
                <a:sym typeface="+mn-ea"/>
              </a:rPr>
              <a:t>”</a:t>
            </a:r>
            <a:r>
              <a:rPr lang="zh-CN" altLang="en-US" sz="2800" b="1" dirty="0"/>
              <a:t>）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7" y="1124744"/>
            <a:ext cx="3520042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92896"/>
            <a:ext cx="28438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5.</a:t>
            </a:r>
            <a:r>
              <a:rPr lang="zh-CN" altLang="en-US" sz="2800" b="1" dirty="0"/>
              <a:t>此外，在手机上也可以设置课程和讨论区消息的提醒和推送。进入“设置”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“消息设置”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“课程消息”，即可开启课程相关推送和提醒。</a:t>
            </a:r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1124744"/>
            <a:ext cx="3600399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5453"/>
            <a:ext cx="3960440" cy="88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6.</a:t>
            </a:r>
            <a:r>
              <a:rPr lang="zh-CN" altLang="en-US" sz="2800" b="1" dirty="0"/>
              <a:t>信息设置完成 后，在主页面搜索框内 输入“比较教育学”进行搜索。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680611"/>
            <a:ext cx="3988600" cy="44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右箭头 1"/>
          <p:cNvSpPr/>
          <p:nvPr/>
        </p:nvSpPr>
        <p:spPr>
          <a:xfrm rot="16200000">
            <a:off x="6753927" y="1258851"/>
            <a:ext cx="77547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1812" y="2230802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输入“比较教育学”进行搜索 </a:t>
            </a:r>
          </a:p>
        </p:txBody>
      </p:sp>
      <p:sp>
        <p:nvSpPr>
          <p:cNvPr id="8" name="内容占位符 10">
            <a:extLst>
              <a:ext uri="{FF2B5EF4-FFF2-40B4-BE49-F238E27FC236}">
                <a16:creationId xmlns:a16="http://schemas.microsoft.com/office/drawing/2014/main" id="{3B3D4D40-FB38-46C2-80B5-470A1112A7C0}"/>
              </a:ext>
            </a:extLst>
          </p:cNvPr>
          <p:cNvSpPr txBox="1"/>
          <p:nvPr/>
        </p:nvSpPr>
        <p:spPr>
          <a:xfrm>
            <a:off x="457200" y="3933056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7.</a:t>
            </a:r>
            <a:r>
              <a:rPr lang="zh-CN" altLang="en-US" sz="2800" b="1" dirty="0"/>
              <a:t>选择搜索结果中的 “比较教育学”（西南大学），点击进入 。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8.</a:t>
            </a:r>
            <a:r>
              <a:rPr lang="zh-CN" altLang="en-US" sz="2800" b="1" dirty="0"/>
              <a:t>进入“比较教育学”课程页面，点击“立即参加”，选课成功。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9" y="908720"/>
            <a:ext cx="377991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05" y="2280268"/>
            <a:ext cx="1349896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9.</a:t>
            </a:r>
            <a:r>
              <a:rPr lang="zh-CN" altLang="en-US" sz="2800" b="1" dirty="0"/>
              <a:t>进入学习页面，点击视频、文档或讨论就可以观看视频、阅读文档和参与课堂讨论啦！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8398" y="908720"/>
            <a:ext cx="344560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98" y="2420887"/>
            <a:ext cx="3445603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5" y="3592907"/>
            <a:ext cx="755576" cy="73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3571445"/>
            <a:ext cx="2075755" cy="78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>
            <a:off x="5020660" y="3814222"/>
            <a:ext cx="775475" cy="2700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 rot="16200000">
            <a:off x="8412133" y="4620597"/>
            <a:ext cx="775475" cy="2423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7294" y="361247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点击即可观看和阅览</a:t>
            </a:r>
          </a:p>
        </p:txBody>
      </p:sp>
      <p:sp>
        <p:nvSpPr>
          <p:cNvPr id="13" name="矩形 12"/>
          <p:cNvSpPr/>
          <p:nvPr/>
        </p:nvSpPr>
        <p:spPr>
          <a:xfrm>
            <a:off x="6697150" y="5229200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点击即可下载课件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三、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群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338497275</a:t>
            </a:r>
            <a:endParaRPr lang="en-US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内容占位符 10"/>
          <p:cNvSpPr txBox="1"/>
          <p:nvPr/>
        </p:nvSpPr>
        <p:spPr>
          <a:xfrm>
            <a:off x="2627784" y="3501008"/>
            <a:ext cx="5400600" cy="216024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入群申请和群备注名修改：</a:t>
            </a:r>
          </a:p>
          <a:p>
            <a:pPr marL="0" indent="0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   学院首字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lang="zh-CN" altLang="en-US" sz="2800" b="1" dirty="0"/>
              <a:t>  </a:t>
            </a:r>
          </a:p>
          <a:p>
            <a:pPr marL="0" indent="0">
              <a:buNone/>
            </a:pPr>
            <a:r>
              <a:rPr lang="zh-CN" altLang="en-US" sz="2800" b="1" dirty="0"/>
              <a:t>           例：文学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张三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DF37C33-DF60-4398-A5EF-F1E046BB6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4" y="3308717"/>
            <a:ext cx="215265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644" y="1484784"/>
            <a:ext cx="6408712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四、联系方式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1477088" y="2924944"/>
            <a:ext cx="6695312" cy="271970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选课过程或学习中有任何问题欢迎联系周老师！</a:t>
            </a:r>
            <a:endParaRPr lang="en-US" altLang="zh-CN" sz="2800" b="1" dirty="0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邮箱：</a:t>
            </a:r>
            <a:r>
              <a:rPr lang="en-US" altLang="zh-CN" sz="2800" b="1" dirty="0"/>
              <a:t>zhqjojo@126.com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手机：</a:t>
            </a:r>
            <a:r>
              <a:rPr lang="en-US" altLang="zh-CN" sz="2800" b="1" dirty="0">
                <a:solidFill>
                  <a:schemeClr val="tx2"/>
                </a:solidFill>
              </a:rPr>
              <a:t>13012345161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71740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06500" y="1706245"/>
            <a:ext cx="6878955" cy="2898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会随时发布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课程通知哟！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谢谢观看！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3"/>
              </a:rPr>
              <a:t>https://www.icourse163.org/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" y="2007235"/>
            <a:ext cx="8168005" cy="4250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0" y="2198370"/>
            <a:ext cx="8596630" cy="3675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287" y="211465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80" y="83556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可使用网易邮箱账号或爱课程账号登录，也可使用第三方账号登录（微信、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、微博等）。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403920" y="5257269"/>
            <a:ext cx="81724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" y="1916430"/>
            <a:ext cx="8310245" cy="347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31" y="436066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" y="2199640"/>
            <a:ext cx="8387080" cy="31445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915" y="2304415"/>
            <a:ext cx="579120" cy="6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" y="2354580"/>
            <a:ext cx="6116320" cy="3938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为确保成绩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经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教务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认证，昵称格式必须是：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“西大+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西大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张三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42" y="4983060"/>
            <a:ext cx="3788523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35" y="857791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”主页，在搜索框内输入“比较教育学”进行搜索。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" y="2146300"/>
            <a:ext cx="8526780" cy="256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45" y="2243455"/>
            <a:ext cx="364045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94342-E912-4A8A-A250-BDCA7EDB4DAF}"/>
              </a:ext>
            </a:extLst>
          </p:cNvPr>
          <p:cNvSpPr txBox="1"/>
          <p:nvPr/>
        </p:nvSpPr>
        <p:spPr>
          <a:xfrm>
            <a:off x="6372200" y="2809676"/>
            <a:ext cx="14401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比较教育学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选择搜索结果中的“</a:t>
            </a:r>
            <a:r>
              <a:rPr lang="zh-CN" altLang="en-US" sz="2800" b="1" dirty="0">
                <a:solidFill>
                  <a:srgbClr val="FF0000"/>
                </a:solidFill>
              </a:rPr>
              <a:t>比较教育学（西南大学）</a:t>
            </a:r>
            <a:r>
              <a:rPr lang="zh-CN" altLang="en-US" sz="2800" b="1" dirty="0"/>
              <a:t>”，点击进入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7EAC191-93ED-4C8A-B3C6-DA0F32D66364}"/>
              </a:ext>
            </a:extLst>
          </p:cNvPr>
          <p:cNvSpPr/>
          <p:nvPr/>
        </p:nvSpPr>
        <p:spPr>
          <a:xfrm>
            <a:off x="395536" y="501317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en-US" sz="2800" b="1" dirty="0"/>
              <a:t>．点击“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4616DB4-6CD8-4417-820E-D93336B540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4363600" cy="245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662</Words>
  <Application>Microsoft Office PowerPoint</Application>
  <PresentationFormat>全屏显示(4:3)</PresentationFormat>
  <Paragraphs>82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黑体</vt:lpstr>
      <vt:lpstr>楷体</vt:lpstr>
      <vt:lpstr>微软雅黑</vt:lpstr>
      <vt:lpstr>Arial</vt:lpstr>
      <vt:lpstr>Calibri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32</cp:revision>
  <dcterms:created xsi:type="dcterms:W3CDTF">2017-04-02T09:18:00Z</dcterms:created>
  <dcterms:modified xsi:type="dcterms:W3CDTF">2020-09-08T02:04:57Z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